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6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3668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442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89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1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9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3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4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9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2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8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4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032B7-8D10-4FB3-9017-752C2D5A075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9DB524-7380-4AED-A96A-91C5487B2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6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r-Cyrl-RS" dirty="0"/>
              <a:t>д</a:t>
            </a:r>
            <a:r>
              <a:rPr lang="sr-Cyrl-RS" dirty="0" smtClean="0"/>
              <a:t>р Мирјана Матовић, проф.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8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Корелација </a:t>
            </a:r>
            <a:r>
              <a:rPr lang="ru-RU" u="sng" dirty="0"/>
              <a:t>и интеграција</a:t>
            </a:r>
          </a:p>
          <a:p>
            <a:r>
              <a:rPr lang="ru-RU" dirty="0"/>
              <a:t>У реализованој пракси показало се да концепт „</a:t>
            </a:r>
            <a:r>
              <a:rPr lang="ru-RU" dirty="0" smtClean="0"/>
              <a:t>интегрисаности” није </a:t>
            </a:r>
            <a:r>
              <a:rPr lang="ru-RU" dirty="0"/>
              <a:t>у довољној мери освешћен ни код студената ни код васпитача.</a:t>
            </a:r>
          </a:p>
          <a:p>
            <a:r>
              <a:rPr lang="ru-RU" dirty="0"/>
              <a:t>Студенти посматрају сваку област посебно и на тај начин </a:t>
            </a:r>
            <a:r>
              <a:rPr lang="ru-RU" dirty="0" smtClean="0"/>
              <a:t>приступају и </a:t>
            </a:r>
            <a:r>
              <a:rPr lang="ru-RU" dirty="0"/>
              <a:t>обрађују предложене тематске јединице. Овај вид рада </a:t>
            </a:r>
            <a:r>
              <a:rPr lang="ru-RU" dirty="0" smtClean="0"/>
              <a:t>подржава усмерено </a:t>
            </a:r>
            <a:r>
              <a:rPr lang="ru-RU" dirty="0"/>
              <a:t>организовање и рализацију активности. </a:t>
            </a:r>
          </a:p>
          <a:p>
            <a:r>
              <a:rPr lang="ru-RU" dirty="0" smtClean="0"/>
              <a:t>У студентском практичном раду </a:t>
            </a:r>
            <a:r>
              <a:rPr lang="ru-RU" dirty="0"/>
              <a:t>као </a:t>
            </a:r>
            <a:r>
              <a:rPr lang="ru-RU" dirty="0" smtClean="0"/>
              <a:t>позитивна се показала иницијатива </a:t>
            </a:r>
            <a:r>
              <a:rPr lang="ru-RU" dirty="0"/>
              <a:t>да тему или појединачни проблем решавају кроз </a:t>
            </a:r>
            <a:r>
              <a:rPr lang="ru-RU" dirty="0" smtClean="0"/>
              <a:t>фокус интеграције </a:t>
            </a:r>
            <a:r>
              <a:rPr lang="ru-RU" dirty="0"/>
              <a:t>саджаја. Недостатак је, међутим, у недовољно </a:t>
            </a:r>
            <a:r>
              <a:rPr lang="ru-RU" dirty="0" smtClean="0"/>
              <a:t>добро осмишљеној </a:t>
            </a:r>
            <a:r>
              <a:rPr lang="ru-RU" dirty="0"/>
              <a:t>и припремљеној активности, односно </a:t>
            </a:r>
            <a:r>
              <a:rPr lang="ru-RU" dirty="0" smtClean="0"/>
              <a:t>недостатку више практичног </a:t>
            </a:r>
            <a:r>
              <a:rPr lang="ru-RU" dirty="0"/>
              <a:t>рада.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3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С обзиром на то да је акценат на интегрисању области, </a:t>
            </a:r>
            <a:r>
              <a:rPr lang="sr-Cyrl-RS" dirty="0" smtClean="0"/>
              <a:t>често долази </a:t>
            </a:r>
            <a:r>
              <a:rPr lang="sr-Cyrl-RS" dirty="0"/>
              <a:t>до коришћења елемената других методика у </a:t>
            </a:r>
            <a:r>
              <a:rPr lang="sr-Cyrl-RS" dirty="0" smtClean="0"/>
              <a:t>реализацији музичког</a:t>
            </a:r>
            <a:r>
              <a:rPr lang="sr-Cyrl-RS" dirty="0"/>
              <a:t>, који нису део интегрисане праксе, већ је реч о </a:t>
            </a:r>
            <a:r>
              <a:rPr lang="sr-Cyrl-RS" dirty="0" smtClean="0"/>
              <a:t>корелацији сродних </a:t>
            </a:r>
            <a:r>
              <a:rPr lang="sr-Cyrl-RS" dirty="0"/>
              <a:t>садржаја. Корелација се често мења интеграцијом и обрнуто</a:t>
            </a:r>
            <a:r>
              <a:rPr lang="sr-Cyrl-RS" dirty="0" smtClean="0"/>
              <a:t>. Зато треба научити разлику.</a:t>
            </a:r>
            <a:endParaRPr lang="sr-Cyrl-RS" dirty="0"/>
          </a:p>
          <a:p>
            <a:r>
              <a:rPr lang="sr-Cyrl-RS" dirty="0"/>
              <a:t>Корелација у васпитно-образовном раду односи се на </a:t>
            </a:r>
            <a:r>
              <a:rPr lang="sr-Cyrl-RS" dirty="0" smtClean="0"/>
              <a:t>функционално повезивање </a:t>
            </a:r>
            <a:r>
              <a:rPr lang="sr-Cyrl-RS" dirty="0"/>
              <a:t>и усклађивање садржаја који су слични или се </a:t>
            </a:r>
            <a:r>
              <a:rPr lang="sr-Cyrl-RS" dirty="0" smtClean="0"/>
              <a:t>међусобно допуњују</a:t>
            </a:r>
            <a:r>
              <a:rPr lang="sr-Cyrl-RS" dirty="0"/>
              <a:t>, док интеграција подразумева удруживање мањих у </a:t>
            </a:r>
            <a:r>
              <a:rPr lang="sr-Cyrl-RS" dirty="0" smtClean="0"/>
              <a:t>већу целину </a:t>
            </a:r>
            <a:r>
              <a:rPr lang="sr-Cyrl-RS" dirty="0"/>
              <a:t>уз међусобно повезивање наизглед независних елемената </a:t>
            </a:r>
            <a:r>
              <a:rPr lang="sr-Cyrl-RS" dirty="0" smtClean="0"/>
              <a:t>и деловања </a:t>
            </a:r>
            <a:r>
              <a:rPr lang="sr-Cyrl-RS" dirty="0"/>
              <a:t>(</a:t>
            </a:r>
            <a:r>
              <a:rPr lang="en-US" dirty="0" err="1"/>
              <a:t>Lazić</a:t>
            </a:r>
            <a:r>
              <a:rPr lang="en-US" dirty="0"/>
              <a:t>, </a:t>
            </a:r>
            <a:r>
              <a:rPr lang="en-US" dirty="0" err="1"/>
              <a:t>Matović</a:t>
            </a:r>
            <a:r>
              <a:rPr lang="en-US" dirty="0"/>
              <a:t>, </a:t>
            </a:r>
            <a:r>
              <a:rPr lang="en-US" dirty="0" err="1"/>
              <a:t>Velišek-Braško</a:t>
            </a:r>
            <a:r>
              <a:rPr lang="en-US" dirty="0"/>
              <a:t>, 2019).</a:t>
            </a:r>
          </a:p>
        </p:txBody>
      </p:sp>
    </p:spTree>
    <p:extLst>
      <p:ext uri="{BB962C8B-B14F-4D97-AF65-F5344CB8AC3E}">
        <p14:creationId xmlns:p14="http://schemas.microsoft.com/office/powerpoint/2010/main" val="103819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Добро </a:t>
            </a:r>
            <a:r>
              <a:rPr lang="ru-RU" dirty="0" smtClean="0"/>
              <a:t>испланиране и </a:t>
            </a:r>
            <a:r>
              <a:rPr lang="ru-RU" dirty="0"/>
              <a:t>увезане корелативне активности интегришу садржаје </a:t>
            </a:r>
            <a:r>
              <a:rPr lang="ru-RU" dirty="0" smtClean="0"/>
              <a:t>различитих области</a:t>
            </a:r>
            <a:r>
              <a:rPr lang="ru-RU" dirty="0"/>
              <a:t>. Пажња студената, осим што је усмерена ка реализацији </a:t>
            </a:r>
            <a:r>
              <a:rPr lang="ru-RU" dirty="0" smtClean="0"/>
              <a:t>активности </a:t>
            </a:r>
            <a:r>
              <a:rPr lang="ru-RU" dirty="0"/>
              <a:t>у оквиру задатог проблема, често је под утицајем </a:t>
            </a:r>
            <a:r>
              <a:rPr lang="ru-RU" dirty="0" smtClean="0"/>
              <a:t>устаљене форме </a:t>
            </a:r>
            <a:r>
              <a:rPr lang="ru-RU" dirty="0"/>
              <a:t>усмерених активности у којима је акценат на једној методици.</a:t>
            </a:r>
          </a:p>
          <a:p>
            <a:r>
              <a:rPr lang="ru-RU" dirty="0"/>
              <a:t>Направити разлику између практичне употребе ова два термина </a:t>
            </a:r>
            <a:r>
              <a:rPr lang="ru-RU" dirty="0" smtClean="0"/>
              <a:t>није лако </a:t>
            </a:r>
            <a:r>
              <a:rPr lang="ru-RU" dirty="0"/>
              <a:t>и, осим добре и дуге праксе, подразумева и свест о </a:t>
            </a:r>
            <a:r>
              <a:rPr lang="ru-RU" dirty="0" smtClean="0"/>
              <a:t>постојању међусобне </a:t>
            </a:r>
            <a:r>
              <a:rPr lang="ru-RU" dirty="0"/>
              <a:t>границе. Иако се у студентским припремама у </a:t>
            </a:r>
            <a:r>
              <a:rPr lang="ru-RU" dirty="0" smtClean="0"/>
              <a:t>обавезним пољима </a:t>
            </a:r>
            <a:r>
              <a:rPr lang="ru-RU" dirty="0"/>
              <a:t>налазе подаци у којима наводе (евентуално) повезивање </a:t>
            </a:r>
            <a:r>
              <a:rPr lang="ru-RU" dirty="0" smtClean="0"/>
              <a:t>са другим </a:t>
            </a:r>
            <a:r>
              <a:rPr lang="ru-RU" dirty="0"/>
              <a:t>областима, у самом практичном раду то најчешће није </a:t>
            </a:r>
            <a:r>
              <a:rPr lang="ru-RU" dirty="0" smtClean="0"/>
              <a:t>случај.</a:t>
            </a:r>
            <a:endParaRPr lang="ru-RU" dirty="0"/>
          </a:p>
          <a:p>
            <a:r>
              <a:rPr lang="ru-RU" dirty="0" smtClean="0"/>
              <a:t>Осмишљавање </a:t>
            </a:r>
            <a:r>
              <a:rPr lang="ru-RU" dirty="0"/>
              <a:t>тока реализације активности </a:t>
            </a:r>
            <a:r>
              <a:rPr lang="ru-RU" dirty="0" smtClean="0"/>
              <a:t>и сама </a:t>
            </a:r>
            <a:r>
              <a:rPr lang="ru-RU" dirty="0"/>
              <a:t>реализација углавном бивају лишене свих унапред </a:t>
            </a:r>
            <a:r>
              <a:rPr lang="ru-RU" dirty="0" smtClean="0"/>
              <a:t>планираних увезивања </a:t>
            </a:r>
            <a:r>
              <a:rPr lang="ru-RU" dirty="0"/>
              <a:t>са осталим областима из различитих разлога који се </a:t>
            </a:r>
            <a:r>
              <a:rPr lang="ru-RU" dirty="0" smtClean="0"/>
              <a:t>на крају </a:t>
            </a:r>
            <a:r>
              <a:rPr lang="ru-RU" dirty="0"/>
              <a:t>сведу на недовољно искуство студента или васпитача.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8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Мотивација </a:t>
            </a:r>
            <a:r>
              <a:rPr lang="ru-RU" u="sng" dirty="0"/>
              <a:t>и </a:t>
            </a:r>
            <a:r>
              <a:rPr lang="ru-RU" u="sng" dirty="0" smtClean="0"/>
              <a:t>креативност </a:t>
            </a:r>
          </a:p>
          <a:p>
            <a:r>
              <a:rPr lang="ru-RU" dirty="0" smtClean="0"/>
              <a:t>Мотивација </a:t>
            </a:r>
            <a:r>
              <a:rPr lang="ru-RU" dirty="0"/>
              <a:t>и креативност су елементи које у </a:t>
            </a:r>
            <a:r>
              <a:rPr lang="ru-RU" dirty="0" smtClean="0"/>
              <a:t>реализацији музичких </a:t>
            </a:r>
            <a:r>
              <a:rPr lang="ru-RU" dirty="0"/>
              <a:t>акивности могу да користе само највештијим </a:t>
            </a:r>
            <a:r>
              <a:rPr lang="ru-RU" dirty="0" smtClean="0"/>
              <a:t>реализаторима</a:t>
            </a:r>
            <a:r>
              <a:rPr lang="ru-RU" dirty="0"/>
              <a:t>. Оној другој групи која се не сналази добро у </a:t>
            </a:r>
            <a:r>
              <a:rPr lang="ru-RU" dirty="0" smtClean="0"/>
              <a:t>музици и </a:t>
            </a:r>
            <a:r>
              <a:rPr lang="ru-RU" dirty="0"/>
              <a:t>коришћењу њених изражајних средестава, представљају проблем.</a:t>
            </a:r>
          </a:p>
          <a:p>
            <a:r>
              <a:rPr lang="ru-RU" dirty="0"/>
              <a:t>Мноштво доступних елемената различитих методика и </a:t>
            </a:r>
            <a:r>
              <a:rPr lang="ru-RU" dirty="0" smtClean="0"/>
              <a:t>слобода у </a:t>
            </a:r>
            <a:r>
              <a:rPr lang="ru-RU" dirty="0"/>
              <a:t>њиховом коришћењу збуњује студенте и неповољно утиче </a:t>
            </a:r>
            <a:r>
              <a:rPr lang="ru-RU" dirty="0" smtClean="0"/>
              <a:t>на ток </a:t>
            </a:r>
            <a:r>
              <a:rPr lang="ru-RU" dirty="0"/>
              <a:t>и реализацију активности. Реакција студената на </a:t>
            </a:r>
            <a:r>
              <a:rPr lang="ru-RU" dirty="0" smtClean="0"/>
              <a:t>слободно коришћење </a:t>
            </a:r>
            <a:r>
              <a:rPr lang="ru-RU" dirty="0"/>
              <a:t>у „укрштање” методика ретко је негативна. </a:t>
            </a:r>
            <a:endParaRPr lang="ru-RU" dirty="0" smtClean="0"/>
          </a:p>
          <a:p>
            <a:r>
              <a:rPr lang="ru-RU" dirty="0" smtClean="0"/>
              <a:t>Могућност да </a:t>
            </a:r>
            <a:r>
              <a:rPr lang="ru-RU" dirty="0"/>
              <a:t>искористе сва стечена знања најпре се чини </a:t>
            </a:r>
            <a:r>
              <a:rPr lang="ru-RU" dirty="0" smtClean="0"/>
              <a:t>ослобађајућом,у </a:t>
            </a:r>
            <a:r>
              <a:rPr lang="ru-RU" dirty="0"/>
              <a:t>смислу реализације задате </a:t>
            </a:r>
            <a:r>
              <a:rPr lang="ru-RU" dirty="0" smtClean="0"/>
              <a:t>теме. Проблем </a:t>
            </a:r>
            <a:r>
              <a:rPr lang="ru-RU" dirty="0"/>
              <a:t>настаје када </a:t>
            </a:r>
            <a:r>
              <a:rPr lang="ru-RU" dirty="0" smtClean="0"/>
              <a:t>свесно почињу </a:t>
            </a:r>
            <a:r>
              <a:rPr lang="ru-RU" dirty="0"/>
              <a:t>да креирају активност јер се том приликом воде </a:t>
            </a:r>
            <a:r>
              <a:rPr lang="ru-RU" dirty="0" smtClean="0"/>
              <a:t>решавањем проблема </a:t>
            </a:r>
            <a:r>
              <a:rPr lang="ru-RU" dirty="0"/>
              <a:t>који се тиче одређене методике. Тада се затварају </a:t>
            </a:r>
            <a:r>
              <a:rPr lang="ru-RU" dirty="0" smtClean="0"/>
              <a:t>унутар већ </a:t>
            </a:r>
            <a:r>
              <a:rPr lang="ru-RU" dirty="0"/>
              <a:t>познатих граница које таква методичка активност </a:t>
            </a:r>
            <a:r>
              <a:rPr lang="ru-RU" dirty="0" smtClean="0"/>
              <a:t>претпоставља и </a:t>
            </a:r>
            <a:r>
              <a:rPr lang="ru-RU" dirty="0"/>
              <a:t>не успевају да искораче из маргина усмерене активности.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Методичка пракса музчког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Веома је важно да студенти и/или аспитачи имају иницијативу да се слободно изразе и кроз музику покажу спремност да, без задршке у комбиновању елемената стечених знања, реализују музичке задатке и идеје.</a:t>
            </a:r>
          </a:p>
          <a:p>
            <a:r>
              <a:rPr lang="sr-Cyrl-RS" dirty="0" smtClean="0"/>
              <a:t>У интегрисаној активности је важан добар избор елемената у раду, познавање и контрола тока садржаја који се обрађује. То су смернице у оквиру којих се интегрисана активност креће; не време у контексту минутаже, ни строго придржавање редоследа корака у реализацији активности</a:t>
            </a:r>
            <a:r>
              <a:rPr lang="sr-Cyrl-RS" smtClean="0"/>
              <a:t>. </a:t>
            </a:r>
          </a:p>
          <a:p>
            <a:r>
              <a:rPr lang="sr-Cyrl-RS" smtClean="0"/>
              <a:t>Интегрисана </a:t>
            </a:r>
            <a:r>
              <a:rPr lang="sr-Cyrl-RS" dirty="0" smtClean="0"/>
              <a:t>активност прати дечије нивое напредовања и усвајања знања и прилагођава им се подстичући их на рад и креативност.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39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354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музчког васпитања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Методичка пракса музичког васпитања</dc:title>
  <dc:creator>Stevan</dc:creator>
  <cp:lastModifiedBy>Stevan</cp:lastModifiedBy>
  <cp:revision>5</cp:revision>
  <dcterms:created xsi:type="dcterms:W3CDTF">2021-03-10T20:47:22Z</dcterms:created>
  <dcterms:modified xsi:type="dcterms:W3CDTF">2021-03-10T21:17:17Z</dcterms:modified>
</cp:coreProperties>
</file>